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76" r:id="rId3"/>
    <p:sldId id="260" r:id="rId4"/>
    <p:sldId id="282" r:id="rId5"/>
    <p:sldId id="261" r:id="rId6"/>
    <p:sldId id="263" r:id="rId7"/>
    <p:sldId id="262" r:id="rId8"/>
    <p:sldId id="272" r:id="rId9"/>
    <p:sldId id="277" r:id="rId10"/>
    <p:sldId id="273" r:id="rId11"/>
    <p:sldId id="279" r:id="rId12"/>
    <p:sldId id="280" r:id="rId13"/>
    <p:sldId id="285" r:id="rId14"/>
    <p:sldId id="284" r:id="rId15"/>
    <p:sldId id="275" r:id="rId16"/>
    <p:sldId id="286" r:id="rId17"/>
    <p:sldId id="271" r:id="rId18"/>
    <p:sldId id="283" r:id="rId19"/>
    <p:sldId id="281" r:id="rId20"/>
    <p:sldId id="258" r:id="rId21"/>
    <p:sldId id="28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4" autoAdjust="0"/>
    <p:restoredTop sz="94698" autoAdjust="0"/>
  </p:normalViewPr>
  <p:slideViewPr>
    <p:cSldViewPr>
      <p:cViewPr>
        <p:scale>
          <a:sx n="56" d="100"/>
          <a:sy n="56" d="100"/>
        </p:scale>
        <p:origin x="-1764" y="-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3246F-3A2E-410C-80D3-96EFBE53EFA8}" type="datetimeFigureOut">
              <a:rPr lang="en-IN" smtClean="0"/>
              <a:t>09-12-2022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4915A-71BE-4CC2-8EA5-BEE080106C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9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4915A-71BE-4CC2-8EA5-BEE080106CA0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135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 space, live or field should are to be blank, no symbols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4915A-71BE-4CC2-8EA5-BEE080106CA0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919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BD1D-4200-4426-9D06-63A93A54A370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88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ED689-3F58-48D7-9BA8-065589DA1FB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9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E4C4-1174-4161-9DC4-88F5EB9F18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66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85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1A73-F2F9-49AE-92DA-628AEDC92903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311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58BB7-1263-4EDF-8279-8BFAD3E2F1EA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43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DDF1-D82F-48D9-BF10-9810A689206D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01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1C4F-FF64-4CE8-B7F2-F750C6DB94B1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66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9D2C-7F87-4849-9EE5-86E2AD7C1631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22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E58B-34AC-4E1B-AC9C-F3D681DE1812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70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9699-FCAD-49FF-A01E-B187910EFC45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36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DBCA6-82DE-4061-B7E2-BC3543581AAF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0BC1-B433-44D8-8CAA-7F7CEB6521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846640" cy="1686049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GOOD </a:t>
            </a:r>
            <a:r>
              <a:rPr lang="en-US" b="1" smtClean="0">
                <a:latin typeface="+mn-lt"/>
              </a:rPr>
              <a:t>DOCUMENTATION </a:t>
            </a:r>
            <a:r>
              <a:rPr lang="en-US" b="1" smtClean="0">
                <a:latin typeface="+mn-lt"/>
              </a:rPr>
              <a:t>PRACTICE </a:t>
            </a:r>
            <a:r>
              <a:rPr lang="en-US" b="1" dirty="0" smtClean="0">
                <a:latin typeface="+mn-lt"/>
              </a:rPr>
              <a:t>EXAMPLE </a:t>
            </a:r>
            <a:endParaRPr lang="en-IN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5805264"/>
            <a:ext cx="6228184" cy="7920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By :- MAYURI &amp; ARTI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2947"/>
            <a:ext cx="3096344" cy="310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42947"/>
            <a:ext cx="3108696" cy="310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95799-677B-4D3F-8924-ADDFA8C846AC}" type="datetime1">
              <a:rPr lang="en-IN" smtClean="0"/>
              <a:t>09-12-2022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33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Legible (1/3)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1619"/>
            <a:ext cx="4510336" cy="486191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Legible(readable</a:t>
            </a:r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0"/>
            <a:endParaRPr lang="en-IN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information can easily understood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0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it recorded permanently or durable medium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0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original entries preserved?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10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1186-BDEB-4F9D-B2A4-7167C333F59E}" type="datetime1">
              <a:rPr lang="en-IN" smtClean="0"/>
              <a:t>09-12-2022</a:t>
            </a:fld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52" y="1341618"/>
            <a:ext cx="5102676" cy="486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911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Legible </a:t>
            </a:r>
            <a:r>
              <a:rPr lang="en-US" b="1" dirty="0" smtClean="0"/>
              <a:t>(2/3)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DDF1-D82F-48D9-BF10-9810A689206D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11</a:t>
            </a:fld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8" y="1628800"/>
            <a:ext cx="3978500" cy="445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08" y="1556792"/>
            <a:ext cx="4100764" cy="457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08104" y="2060848"/>
            <a:ext cx="1296144" cy="216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5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9D2C-7F87-4849-9EE5-86E2AD7C1631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12</a:t>
            </a:fld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8807"/>
            <a:ext cx="4578350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09983"/>
            <a:ext cx="3888432" cy="520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56176" y="1988840"/>
            <a:ext cx="1008112" cy="7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843808" y="260648"/>
            <a:ext cx="31309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Legible </a:t>
            </a:r>
            <a:r>
              <a:rPr lang="en-US" sz="4400" b="1" dirty="0" smtClean="0"/>
              <a:t>(3/3)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2685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Contemporaneous (1/2)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Contemporaneous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-</a:t>
            </a:r>
          </a:p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was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information recorded with timelines?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Complete-does the documentation include all the necessary information?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587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Contemporaneous </a:t>
            </a:r>
            <a:r>
              <a:rPr lang="en-US" b="1" dirty="0" smtClean="0"/>
              <a:t>(2/2</a:t>
            </a:r>
            <a:r>
              <a:rPr lang="en-US" b="1" dirty="0"/>
              <a:t>)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14</a:t>
            </a:fld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344815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03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 (1/2)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 -</a:t>
            </a:r>
          </a:p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source information accessible  and preserved in its original form?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659D-1C70-438F-B782-29C2B69AFBDD}" type="datetime1">
              <a:rPr lang="en-IN" smtClean="0"/>
              <a:t>09-12-2022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556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 (2/2)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16</a:t>
            </a:fld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0808"/>
            <a:ext cx="37828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980781" cy="287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23728" y="3356992"/>
            <a:ext cx="158417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172400" y="3645024"/>
            <a:ext cx="360040" cy="7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372200" y="3717032"/>
            <a:ext cx="21602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872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Accurate (1/3)  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17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1DCF-716E-43F2-BA3E-E0FBFF4C422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Accurate -</a:t>
            </a:r>
            <a:endParaRPr lang="en-IN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 the recorded information describe the conduct the study without error?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the conduct of study conform with the protocol?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 made the correction and when the correction was made?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088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</a:t>
            </a:r>
            <a:r>
              <a:rPr lang="en-US" dirty="0" smtClean="0"/>
              <a:t>(2/3)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18</a:t>
            </a:fld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339593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8800"/>
            <a:ext cx="3590453" cy="479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87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Accurate ( 3/3)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19</a:t>
            </a:fld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88656"/>
            <a:ext cx="3168352" cy="463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52016"/>
            <a:ext cx="4392488" cy="48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5649741" y="4685609"/>
            <a:ext cx="612068" cy="360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>
            <a:off x="5722938" y="3163014"/>
            <a:ext cx="465673" cy="18006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108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 documentation examples </a:t>
            </a:r>
          </a:p>
          <a:p>
            <a:r>
              <a:rPr lang="en-US" dirty="0"/>
              <a:t>Good documentation examples as per </a:t>
            </a:r>
            <a:r>
              <a:rPr lang="en-US" dirty="0" smtClean="0"/>
              <a:t>ALCOA</a:t>
            </a:r>
          </a:p>
          <a:p>
            <a:r>
              <a:rPr lang="en-US" dirty="0" smtClean="0"/>
              <a:t>Reference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8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Guidelines on good data and record management practice </a:t>
            </a:r>
          </a:p>
          <a:p>
            <a:r>
              <a:rPr lang="en-US" dirty="0" smtClean="0"/>
              <a:t>ICH-GCP E6(R2)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20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4869-8225-4673-B6D2-61958403D05A}" type="datetime1">
              <a:rPr lang="en-IN" smtClean="0"/>
              <a:t>09-12-2022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016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9D2C-7F87-4849-9EE5-86E2AD7C1631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21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70888" y="2492896"/>
            <a:ext cx="55241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8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014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Poor documentation examples (1/5)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3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3DD00-93F3-4B90-B6DC-089F5B9CEEC3}" type="datetime1">
              <a:rPr lang="en-IN" smtClean="0"/>
              <a:t>09-12-2022</a:t>
            </a:fld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6" y="1556791"/>
            <a:ext cx="3558904" cy="2214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9592" y="494116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08" y="2115043"/>
            <a:ext cx="94456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11" y="4005064"/>
            <a:ext cx="3720066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79" y="1484784"/>
            <a:ext cx="3444077" cy="211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79" y="4039717"/>
            <a:ext cx="3678510" cy="184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93" y="4575787"/>
            <a:ext cx="672434" cy="77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09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Poor documentation examples </a:t>
            </a:r>
            <a:r>
              <a:rPr lang="en-US" dirty="0" smtClean="0"/>
              <a:t>(2/5)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4</a:t>
            </a:fld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11" y="1624276"/>
            <a:ext cx="4184079" cy="223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77072"/>
            <a:ext cx="3888432" cy="216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9512" y="1628800"/>
            <a:ext cx="4572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document with original signature should never be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destroyed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Never use pencil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58" y="4797152"/>
            <a:ext cx="937118" cy="107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849" y="2348880"/>
            <a:ext cx="945779" cy="72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1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Poor documentation examples </a:t>
            </a:r>
            <a:r>
              <a:rPr lang="en-US" dirty="0" smtClean="0"/>
              <a:t>(3/5)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A1B-7B1F-487F-89B9-7DE1D60815FC}" type="datetime1">
              <a:rPr lang="en-IN" smtClean="0"/>
              <a:t>09-12-2022</a:t>
            </a:fld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58" y="1628801"/>
            <a:ext cx="298172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81128"/>
            <a:ext cx="2531638" cy="2011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5050286"/>
            <a:ext cx="9334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88659"/>
            <a:ext cx="94456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0019" y="1772816"/>
            <a:ext cx="415394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3200" dirty="0"/>
              <a:t>Never over right a </a:t>
            </a:r>
            <a:r>
              <a:rPr lang="en-IN" sz="3200" dirty="0" smtClean="0"/>
              <a:t>record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IN" sz="3200" dirty="0" smtClean="0"/>
              <a:t> </a:t>
            </a:r>
            <a:r>
              <a:rPr lang="en-US" sz="3200" dirty="0">
                <a:cs typeface="Calibri" panose="020F0502020204030204" pitchFamily="34" charset="0"/>
              </a:rPr>
              <a:t>No whiteouts or cover over taps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cs typeface="Calibri" panose="020F0502020204030204" pitchFamily="34" charset="0"/>
              </a:rPr>
              <a:t>Write overs, multiple line through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1064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Poor </a:t>
            </a:r>
            <a:r>
              <a:rPr lang="en-US" dirty="0" smtClean="0"/>
              <a:t>documentation </a:t>
            </a:r>
            <a:r>
              <a:rPr lang="en-US" dirty="0"/>
              <a:t>examples </a:t>
            </a:r>
            <a:r>
              <a:rPr lang="en-US" dirty="0" smtClean="0"/>
              <a:t>(5/5)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0006-06BB-45CA-A76F-94B3CA9BCAFE}" type="datetime1">
              <a:rPr lang="en-IN" smtClean="0"/>
              <a:t>09-12-2022</a:t>
            </a:fld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03192"/>
            <a:ext cx="4104456" cy="485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530080" y="3717032"/>
            <a:ext cx="1440160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873591"/>
            <a:ext cx="33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>
                <a:cs typeface="Calibri" panose="020F0502020204030204" pitchFamily="34" charset="0"/>
              </a:rPr>
              <a:t>Missing Date </a:t>
            </a:r>
            <a:endParaRPr lang="en-US" sz="32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01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Poor documentation </a:t>
            </a:r>
            <a:r>
              <a:rPr lang="en-US" dirty="0" smtClean="0"/>
              <a:t>examples (4/5)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7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5DB7-7740-4C27-8446-B7313AA54258}" type="datetime1">
              <a:rPr lang="en-IN" smtClean="0"/>
              <a:t>09-12-2022</a:t>
            </a:fld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84887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005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Attributable (1/2)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600" u="sng" dirty="0" smtClean="0">
                <a:cs typeface="Calibri" panose="020F0502020204030204" pitchFamily="34" charset="0"/>
              </a:rPr>
              <a:t>Attributable</a:t>
            </a:r>
            <a:r>
              <a:rPr lang="en-US" sz="3600" i="1" dirty="0" smtClean="0">
                <a:cs typeface="Calibri" panose="020F0502020204030204" pitchFamily="34" charset="0"/>
              </a:rPr>
              <a:t> - </a:t>
            </a:r>
          </a:p>
          <a:p>
            <a:pPr lvl="0"/>
            <a:r>
              <a:rPr lang="en-US" dirty="0" smtClean="0">
                <a:cs typeface="Calibri" panose="020F0502020204030204" pitchFamily="34" charset="0"/>
              </a:rPr>
              <a:t>Does </a:t>
            </a:r>
            <a:r>
              <a:rPr lang="en-US" dirty="0">
                <a:cs typeface="Calibri" panose="020F0502020204030204" pitchFamily="34" charset="0"/>
              </a:rPr>
              <a:t>the documentation clearly demonstrate</a:t>
            </a:r>
            <a:endParaRPr lang="en-IN" dirty="0">
              <a:cs typeface="Calibri" panose="020F0502020204030204" pitchFamily="34" charset="0"/>
            </a:endParaRPr>
          </a:p>
          <a:p>
            <a:pPr lvl="0"/>
            <a:r>
              <a:rPr lang="en-US" dirty="0">
                <a:cs typeface="Calibri" panose="020F0502020204030204" pitchFamily="34" charset="0"/>
              </a:rPr>
              <a:t>Link to its resource(who’s its about)</a:t>
            </a:r>
            <a:endParaRPr lang="en-IN" dirty="0">
              <a:cs typeface="Calibri" panose="020F0502020204030204" pitchFamily="34" charset="0"/>
            </a:endParaRPr>
          </a:p>
          <a:p>
            <a:pPr lvl="0"/>
            <a:r>
              <a:rPr lang="en-US" dirty="0">
                <a:cs typeface="Calibri" panose="020F0502020204030204" pitchFamily="34" charset="0"/>
              </a:rPr>
              <a:t>Who observes and record the information</a:t>
            </a:r>
            <a:endParaRPr lang="en-IN" dirty="0">
              <a:cs typeface="Calibri" panose="020F0502020204030204" pitchFamily="34" charset="0"/>
            </a:endParaRPr>
          </a:p>
          <a:p>
            <a:pPr lvl="0"/>
            <a:r>
              <a:rPr lang="en-US" dirty="0">
                <a:cs typeface="Calibri" panose="020F0502020204030204" pitchFamily="34" charset="0"/>
              </a:rPr>
              <a:t>When data was observed and </a:t>
            </a:r>
            <a:r>
              <a:rPr lang="en-US" dirty="0" smtClean="0">
                <a:cs typeface="Calibri" panose="020F0502020204030204" pitchFamily="34" charset="0"/>
              </a:rPr>
              <a:t>record 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8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0E1C-8832-4695-BC65-0BDD0B3519CE}" type="datetime1">
              <a:rPr lang="en-IN" smtClean="0"/>
              <a:t>09-12-2022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60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en-US" b="1" dirty="0"/>
              <a:t>Attributable </a:t>
            </a:r>
            <a:r>
              <a:rPr lang="en-US" b="1" dirty="0" smtClean="0"/>
              <a:t>(2/2)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3D6-A01C-496C-BCBD-EB52D1F0B317}" type="datetime1">
              <a:rPr lang="en-IN" smtClean="0"/>
              <a:t>09-12-2022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GDP Examinations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0BC1-B433-44D8-8CAA-7F7CEB65213E}" type="slidenum">
              <a:rPr lang="en-IN" smtClean="0"/>
              <a:t>9</a:t>
            </a:fld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0024"/>
            <a:ext cx="4226268" cy="519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95043"/>
            <a:ext cx="4171007" cy="522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42811" y="2258925"/>
            <a:ext cx="824467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580112" y="2179278"/>
            <a:ext cx="57606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342810" y="2420888"/>
            <a:ext cx="824467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580112" y="1932856"/>
            <a:ext cx="576064" cy="7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71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361</Words>
  <Application>Microsoft Office PowerPoint</Application>
  <PresentationFormat>On-screen Show (4:3)</PresentationFormat>
  <Paragraphs>124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GOOD DOCUMENTATION PRACTICE EXAMPLE </vt:lpstr>
      <vt:lpstr>Content</vt:lpstr>
      <vt:lpstr>Poor documentation examples (1/5) </vt:lpstr>
      <vt:lpstr>Poor documentation examples (2/5)</vt:lpstr>
      <vt:lpstr>Poor documentation examples (3/5)</vt:lpstr>
      <vt:lpstr>Poor documentation examples (5/5)</vt:lpstr>
      <vt:lpstr>Poor documentation examples (4/5) </vt:lpstr>
      <vt:lpstr>Attributable (1/2) </vt:lpstr>
      <vt:lpstr>Attributable (2/2) </vt:lpstr>
      <vt:lpstr>Legible (1/3)</vt:lpstr>
      <vt:lpstr>Legible (2/3)</vt:lpstr>
      <vt:lpstr>PowerPoint Presentation</vt:lpstr>
      <vt:lpstr>Contemporaneous (1/2) </vt:lpstr>
      <vt:lpstr>Contemporaneous (2/2) </vt:lpstr>
      <vt:lpstr>Original (1/2) </vt:lpstr>
      <vt:lpstr>Original (2/2)</vt:lpstr>
      <vt:lpstr>Accurate (1/3)  </vt:lpstr>
      <vt:lpstr>Accurate (2/3) </vt:lpstr>
      <vt:lpstr>Accurate ( 3/3)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DOCUMENTATION PRACTICES EXAMPLE </dc:title>
  <dc:creator>admin</dc:creator>
  <cp:lastModifiedBy>admin</cp:lastModifiedBy>
  <cp:revision>28</cp:revision>
  <dcterms:created xsi:type="dcterms:W3CDTF">2022-12-02T15:13:03Z</dcterms:created>
  <dcterms:modified xsi:type="dcterms:W3CDTF">2022-12-08T18:48:14Z</dcterms:modified>
</cp:coreProperties>
</file>